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PT Serif"/>
      <p:regular r:id="rId14"/>
      <p:bold r:id="rId15"/>
      <p:italic r:id="rId16"/>
      <p:boldItalic r:id="rId17"/>
    </p:embeddedFont>
    <p:embeddedFont>
      <p:font typeface="DM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izS5xVDVzK6aleuRgAtUQp9rCS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MSans-italic.fntdata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font" Target="fonts/DMSans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TSerif-bold.fntdata"/><Relationship Id="rId14" Type="http://schemas.openxmlformats.org/officeDocument/2006/relationships/font" Target="fonts/PTSerif-regular.fntdata"/><Relationship Id="rId17" Type="http://schemas.openxmlformats.org/officeDocument/2006/relationships/font" Target="fonts/PTSerif-boldItalic.fntdata"/><Relationship Id="rId16" Type="http://schemas.openxmlformats.org/officeDocument/2006/relationships/font" Target="fonts/PTSerif-italic.fntdata"/><Relationship Id="rId5" Type="http://schemas.openxmlformats.org/officeDocument/2006/relationships/slide" Target="slides/slide1.xml"/><Relationship Id="rId19" Type="http://schemas.openxmlformats.org/officeDocument/2006/relationships/font" Target="fonts/DMSans-bold.fntdata"/><Relationship Id="rId6" Type="http://schemas.openxmlformats.org/officeDocument/2006/relationships/slide" Target="slides/slide2.xml"/><Relationship Id="rId18" Type="http://schemas.openxmlformats.org/officeDocument/2006/relationships/font" Target="fonts/DM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image" Target="../media/image8.png"/><Relationship Id="rId6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9.png"/><Relationship Id="rId5" Type="http://schemas.openxmlformats.org/officeDocument/2006/relationships/image" Target="../media/image16.png"/><Relationship Id="rId6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"/>
          <p:cNvSpPr/>
          <p:nvPr/>
        </p:nvSpPr>
        <p:spPr>
          <a:xfrm>
            <a:off x="6280201" y="1164800"/>
            <a:ext cx="8071500" cy="4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806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6450"/>
              <a:buFont typeface="PT Serif"/>
              <a:buNone/>
            </a:pPr>
            <a:r>
              <a:rPr b="0" i="0" lang="en-US" sz="645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Teorías sobre ciclos económicos: clásicos vs. keynesianos</a:t>
            </a:r>
            <a:endParaRPr b="0" i="0" sz="6450" u="none" cap="none" strike="noStrike"/>
          </a:p>
        </p:txBody>
      </p:sp>
      <p:sp>
        <p:nvSpPr>
          <p:cNvPr id="54" name="Google Shape;54;p1"/>
          <p:cNvSpPr/>
          <p:nvPr/>
        </p:nvSpPr>
        <p:spPr>
          <a:xfrm>
            <a:off x="6280190" y="5613083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Entender las teorías detrás de los ciclos económicos es fundamental para anticipar y responder a los altibajos de la economía. Exploraremos las perspectivas clásica y keynesiana, analizando sus supuestos clave, fortalezas y debilidades.</a:t>
            </a:r>
            <a:endParaRPr b="0" i="0" sz="1750" u="none" cap="none" strike="noStrike"/>
          </a:p>
        </p:txBody>
      </p:sp>
      <p:sp>
        <p:nvSpPr>
          <p:cNvPr id="55" name="Google Shape;55;p1"/>
          <p:cNvSpPr/>
          <p:nvPr/>
        </p:nvSpPr>
        <p:spPr>
          <a:xfrm>
            <a:off x="12645475" y="7512725"/>
            <a:ext cx="1984800" cy="71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1" name="Google Shape;6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2"/>
          <p:cNvSpPr/>
          <p:nvPr/>
        </p:nvSpPr>
        <p:spPr>
          <a:xfrm>
            <a:off x="6246495" y="598646"/>
            <a:ext cx="7623810" cy="14251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4450"/>
              <a:buFont typeface="PT Serif"/>
              <a:buNone/>
            </a:pPr>
            <a:r>
              <a:rPr b="0" i="0" lang="en-US" sz="445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Introducción a los ciclos económicos</a:t>
            </a:r>
            <a:endParaRPr b="0" i="0" sz="4450" u="none" cap="none" strike="noStrike"/>
          </a:p>
        </p:txBody>
      </p:sp>
      <p:sp>
        <p:nvSpPr>
          <p:cNvPr id="63" name="Google Shape;63;p2"/>
          <p:cNvSpPr/>
          <p:nvPr/>
        </p:nvSpPr>
        <p:spPr>
          <a:xfrm>
            <a:off x="6557010" y="2349579"/>
            <a:ext cx="30480" cy="5281374"/>
          </a:xfrm>
          <a:prstGeom prst="roundRect">
            <a:avLst>
              <a:gd fmla="val 106878" name="adj"/>
            </a:avLst>
          </a:prstGeom>
          <a:solidFill>
            <a:srgbClr val="D8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6786086" y="2822972"/>
            <a:ext cx="760095" cy="30480"/>
          </a:xfrm>
          <a:prstGeom prst="roundRect">
            <a:avLst>
              <a:gd fmla="val 106878" name="adj"/>
            </a:avLst>
          </a:prstGeom>
          <a:solidFill>
            <a:srgbClr val="D8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6327934" y="2593896"/>
            <a:ext cx="488633" cy="488633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6481048" y="2667119"/>
            <a:ext cx="182285" cy="3420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650"/>
              <a:buFont typeface="PT Serif"/>
              <a:buNone/>
            </a:pPr>
            <a:r>
              <a:rPr b="0" i="0" lang="en-US" sz="265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1</a:t>
            </a:r>
            <a:endParaRPr b="0" i="0" sz="2650" u="none" cap="none" strike="noStrike"/>
          </a:p>
        </p:txBody>
      </p:sp>
      <p:sp>
        <p:nvSpPr>
          <p:cNvPr id="67" name="Google Shape;67;p2"/>
          <p:cNvSpPr/>
          <p:nvPr/>
        </p:nvSpPr>
        <p:spPr>
          <a:xfrm>
            <a:off x="7766685" y="2566749"/>
            <a:ext cx="2850356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200"/>
              <a:buFont typeface="PT Serif"/>
              <a:buNone/>
            </a:pPr>
            <a:r>
              <a:rPr b="0" i="0" lang="en-US" sz="22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Expansión</a:t>
            </a:r>
            <a:endParaRPr b="0" i="0" sz="2200" u="none" cap="none" strike="noStrike"/>
          </a:p>
        </p:txBody>
      </p:sp>
      <p:sp>
        <p:nvSpPr>
          <p:cNvPr id="68" name="Google Shape;68;p2"/>
          <p:cNvSpPr/>
          <p:nvPr/>
        </p:nvSpPr>
        <p:spPr>
          <a:xfrm>
            <a:off x="7766685" y="3053239"/>
            <a:ext cx="6103620" cy="6948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00"/>
              <a:buFont typeface="DM Sans"/>
              <a:buNone/>
            </a:pPr>
            <a:r>
              <a:rPr b="0" i="0" lang="en-US" sz="170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Período de crecimiento económico, con aumento de la producción, el empleo y la inversión.</a:t>
            </a:r>
            <a:endParaRPr b="0" i="0" sz="1700" u="none" cap="none" strike="noStrike"/>
          </a:p>
        </p:txBody>
      </p:sp>
      <p:sp>
        <p:nvSpPr>
          <p:cNvPr id="69" name="Google Shape;69;p2"/>
          <p:cNvSpPr/>
          <p:nvPr/>
        </p:nvSpPr>
        <p:spPr>
          <a:xfrm>
            <a:off x="6786086" y="4655820"/>
            <a:ext cx="760095" cy="30480"/>
          </a:xfrm>
          <a:prstGeom prst="roundRect">
            <a:avLst>
              <a:gd fmla="val 106878" name="adj"/>
            </a:avLst>
          </a:prstGeom>
          <a:solidFill>
            <a:srgbClr val="D8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6327934" y="4426744"/>
            <a:ext cx="488633" cy="488633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6481048" y="4499967"/>
            <a:ext cx="182285" cy="3420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650"/>
              <a:buFont typeface="PT Serif"/>
              <a:buNone/>
            </a:pPr>
            <a:r>
              <a:rPr b="0" i="0" lang="en-US" sz="265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2</a:t>
            </a:r>
            <a:endParaRPr b="0" i="0" sz="2650" u="none" cap="none" strike="noStrike"/>
          </a:p>
        </p:txBody>
      </p:sp>
      <p:sp>
        <p:nvSpPr>
          <p:cNvPr id="72" name="Google Shape;72;p2"/>
          <p:cNvSpPr/>
          <p:nvPr/>
        </p:nvSpPr>
        <p:spPr>
          <a:xfrm>
            <a:off x="7766685" y="4399598"/>
            <a:ext cx="2850356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200"/>
              <a:buFont typeface="PT Serif"/>
              <a:buNone/>
            </a:pPr>
            <a:r>
              <a:rPr b="0" i="0" lang="en-US" sz="22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Recesión</a:t>
            </a:r>
            <a:endParaRPr b="0" i="0" sz="2200" u="none" cap="none" strike="noStrike"/>
          </a:p>
        </p:txBody>
      </p:sp>
      <p:sp>
        <p:nvSpPr>
          <p:cNvPr id="73" name="Google Shape;73;p2"/>
          <p:cNvSpPr/>
          <p:nvPr/>
        </p:nvSpPr>
        <p:spPr>
          <a:xfrm>
            <a:off x="7766685" y="4886087"/>
            <a:ext cx="6103620" cy="6948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00"/>
              <a:buFont typeface="DM Sans"/>
              <a:buNone/>
            </a:pPr>
            <a:r>
              <a:rPr b="0" i="0" lang="en-US" sz="170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Disminución de la actividad económica, con reducción del PIB, el empleo y la inversión.</a:t>
            </a:r>
            <a:endParaRPr b="0" i="0" sz="1700" u="none" cap="none" strike="noStrike"/>
          </a:p>
        </p:txBody>
      </p:sp>
      <p:sp>
        <p:nvSpPr>
          <p:cNvPr id="74" name="Google Shape;74;p2"/>
          <p:cNvSpPr/>
          <p:nvPr/>
        </p:nvSpPr>
        <p:spPr>
          <a:xfrm>
            <a:off x="6786086" y="6488668"/>
            <a:ext cx="760095" cy="30480"/>
          </a:xfrm>
          <a:prstGeom prst="roundRect">
            <a:avLst>
              <a:gd fmla="val 106878" name="adj"/>
            </a:avLst>
          </a:prstGeom>
          <a:solidFill>
            <a:srgbClr val="D8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"/>
          <p:cNvSpPr/>
          <p:nvPr/>
        </p:nvSpPr>
        <p:spPr>
          <a:xfrm>
            <a:off x="6327934" y="6259592"/>
            <a:ext cx="488633" cy="488633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"/>
          <p:cNvSpPr/>
          <p:nvPr/>
        </p:nvSpPr>
        <p:spPr>
          <a:xfrm>
            <a:off x="6481048" y="6332815"/>
            <a:ext cx="182285" cy="3420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650"/>
              <a:buFont typeface="PT Serif"/>
              <a:buNone/>
            </a:pPr>
            <a:r>
              <a:rPr b="0" i="0" lang="en-US" sz="265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3</a:t>
            </a:r>
            <a:endParaRPr b="0" i="0" sz="2650" u="none" cap="none" strike="noStrike"/>
          </a:p>
        </p:txBody>
      </p:sp>
      <p:sp>
        <p:nvSpPr>
          <p:cNvPr id="77" name="Google Shape;77;p2"/>
          <p:cNvSpPr/>
          <p:nvPr/>
        </p:nvSpPr>
        <p:spPr>
          <a:xfrm>
            <a:off x="7766685" y="6232446"/>
            <a:ext cx="2850356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200"/>
              <a:buFont typeface="PT Serif"/>
              <a:buNone/>
            </a:pPr>
            <a:r>
              <a:rPr b="0" i="0" lang="en-US" sz="22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Recuperación</a:t>
            </a:r>
            <a:endParaRPr b="0" i="0" sz="2200" u="none" cap="none" strike="noStrike"/>
          </a:p>
        </p:txBody>
      </p:sp>
      <p:sp>
        <p:nvSpPr>
          <p:cNvPr id="78" name="Google Shape;78;p2"/>
          <p:cNvSpPr/>
          <p:nvPr/>
        </p:nvSpPr>
        <p:spPr>
          <a:xfrm>
            <a:off x="7766685" y="6718935"/>
            <a:ext cx="6103620" cy="6948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00"/>
              <a:buFont typeface="DM Sans"/>
              <a:buNone/>
            </a:pPr>
            <a:r>
              <a:rPr b="0" i="0" lang="en-US" sz="170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Retorno al crecimiento económico tras una recesión, con mejora gradual de los indicadores.</a:t>
            </a:r>
            <a:endParaRPr b="0" i="0" sz="1700" u="none" cap="none" strike="noStrike"/>
          </a:p>
        </p:txBody>
      </p:sp>
      <p:sp>
        <p:nvSpPr>
          <p:cNvPr id="79" name="Google Shape;79;p2"/>
          <p:cNvSpPr/>
          <p:nvPr/>
        </p:nvSpPr>
        <p:spPr>
          <a:xfrm>
            <a:off x="12645475" y="7512725"/>
            <a:ext cx="1984800" cy="71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"/>
          <p:cNvSpPr/>
          <p:nvPr/>
        </p:nvSpPr>
        <p:spPr>
          <a:xfrm>
            <a:off x="793790" y="2513290"/>
            <a:ext cx="10184606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4650"/>
              <a:buFont typeface="PT Serif"/>
              <a:buNone/>
            </a:pPr>
            <a:r>
              <a:rPr b="0" i="0" lang="en-US" sz="465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Teoría clásica de los ciclos económicos</a:t>
            </a:r>
            <a:endParaRPr b="0" i="0" sz="4650" u="none" cap="none" strike="noStrike"/>
          </a:p>
        </p:txBody>
      </p:sp>
      <p:sp>
        <p:nvSpPr>
          <p:cNvPr id="86" name="Google Shape;86;p3"/>
          <p:cNvSpPr/>
          <p:nvPr/>
        </p:nvSpPr>
        <p:spPr>
          <a:xfrm>
            <a:off x="793790" y="3824526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2300"/>
              <a:buFont typeface="PT Serif"/>
              <a:buNone/>
            </a:pPr>
            <a:r>
              <a:rPr b="0" i="0" lang="en-US" sz="230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Premisas</a:t>
            </a:r>
            <a:endParaRPr b="0" i="0" sz="2300" u="none" cap="none" strike="noStrike"/>
          </a:p>
        </p:txBody>
      </p:sp>
      <p:sp>
        <p:nvSpPr>
          <p:cNvPr id="87" name="Google Shape;87;p3"/>
          <p:cNvSpPr/>
          <p:nvPr/>
        </p:nvSpPr>
        <p:spPr>
          <a:xfrm>
            <a:off x="793790" y="4423410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La teoría clásica se basa en el supuesto de pleno empleo y la eficiencia de los mercados.</a:t>
            </a:r>
            <a:endParaRPr b="0" i="0" sz="1750" u="none" cap="none" strike="noStrike"/>
          </a:p>
        </p:txBody>
      </p:sp>
      <p:sp>
        <p:nvSpPr>
          <p:cNvPr id="88" name="Google Shape;88;p3"/>
          <p:cNvSpPr/>
          <p:nvPr/>
        </p:nvSpPr>
        <p:spPr>
          <a:xfrm>
            <a:off x="5332928" y="3824526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2300"/>
              <a:buFont typeface="PT Serif"/>
              <a:buNone/>
            </a:pPr>
            <a:r>
              <a:rPr b="0" i="0" lang="en-US" sz="230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Causas</a:t>
            </a:r>
            <a:endParaRPr b="0" i="0" sz="2300" u="none" cap="none" strike="noStrike"/>
          </a:p>
        </p:txBody>
      </p:sp>
      <p:sp>
        <p:nvSpPr>
          <p:cNvPr id="89" name="Google Shape;89;p3"/>
          <p:cNvSpPr/>
          <p:nvPr/>
        </p:nvSpPr>
        <p:spPr>
          <a:xfrm>
            <a:off x="5332928" y="4423410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Atribuye los ciclos a factores externos, como shocks tecnológicos, de precios o de demanda.</a:t>
            </a:r>
            <a:endParaRPr b="0" i="0" sz="1750" u="none" cap="none" strike="noStrike"/>
          </a:p>
        </p:txBody>
      </p:sp>
      <p:sp>
        <p:nvSpPr>
          <p:cNvPr id="90" name="Google Shape;90;p3"/>
          <p:cNvSpPr/>
          <p:nvPr/>
        </p:nvSpPr>
        <p:spPr>
          <a:xfrm>
            <a:off x="9872067" y="3824526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2300"/>
              <a:buFont typeface="PT Serif"/>
              <a:buNone/>
            </a:pPr>
            <a:r>
              <a:rPr b="0" i="0" lang="en-US" sz="230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Política</a:t>
            </a:r>
            <a:endParaRPr b="0" i="0" sz="2300" u="none" cap="none" strike="noStrike"/>
          </a:p>
        </p:txBody>
      </p:sp>
      <p:sp>
        <p:nvSpPr>
          <p:cNvPr id="91" name="Google Shape;91;p3"/>
          <p:cNvSpPr/>
          <p:nvPr/>
        </p:nvSpPr>
        <p:spPr>
          <a:xfrm>
            <a:off x="9872067" y="4423410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Defiende la no intervención del gobierno y la autorregulación de la economía a través del mercado.</a:t>
            </a:r>
            <a:endParaRPr b="0" i="0" sz="1750" u="none" cap="none" strike="noStrike"/>
          </a:p>
        </p:txBody>
      </p:sp>
      <p:sp>
        <p:nvSpPr>
          <p:cNvPr id="92" name="Google Shape;92;p3"/>
          <p:cNvSpPr/>
          <p:nvPr/>
        </p:nvSpPr>
        <p:spPr>
          <a:xfrm>
            <a:off x="12645475" y="7512725"/>
            <a:ext cx="1984800" cy="71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8" name="Google Shape;9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"/>
          <p:cNvSpPr/>
          <p:nvPr/>
        </p:nvSpPr>
        <p:spPr>
          <a:xfrm>
            <a:off x="793790" y="673656"/>
            <a:ext cx="7556421" cy="1488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4650"/>
              <a:buFont typeface="PT Serif"/>
              <a:buNone/>
            </a:pPr>
            <a:r>
              <a:rPr b="0" i="0" lang="en-US" sz="465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Supuestos clave de la teoría clásica</a:t>
            </a:r>
            <a:endParaRPr b="0" i="0" sz="4650" u="none" cap="none" strike="noStrike"/>
          </a:p>
        </p:txBody>
      </p:sp>
      <p:sp>
        <p:nvSpPr>
          <p:cNvPr id="100" name="Google Shape;100;p4"/>
          <p:cNvSpPr/>
          <p:nvPr/>
        </p:nvSpPr>
        <p:spPr>
          <a:xfrm>
            <a:off x="793790" y="2502337"/>
            <a:ext cx="3664863" cy="2413397"/>
          </a:xfrm>
          <a:prstGeom prst="roundRect">
            <a:avLst>
              <a:gd fmla="val 1410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"/>
          <p:cNvSpPr/>
          <p:nvPr/>
        </p:nvSpPr>
        <p:spPr>
          <a:xfrm>
            <a:off x="1020604" y="2729151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300"/>
              <a:buFont typeface="PT Serif"/>
              <a:buNone/>
            </a:pPr>
            <a:r>
              <a:rPr b="0" i="0" lang="en-US" sz="23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Pleno Empleo</a:t>
            </a:r>
            <a:endParaRPr b="0" i="0" sz="2300" u="none" cap="none" strike="noStrike"/>
          </a:p>
        </p:txBody>
      </p:sp>
      <p:sp>
        <p:nvSpPr>
          <p:cNvPr id="102" name="Google Shape;102;p4"/>
          <p:cNvSpPr/>
          <p:nvPr/>
        </p:nvSpPr>
        <p:spPr>
          <a:xfrm>
            <a:off x="1020604" y="3237309"/>
            <a:ext cx="321123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La economía opera siempre en niveles de pleno empleo de los recursos.</a:t>
            </a:r>
            <a:endParaRPr b="0" i="0" sz="1750" u="none" cap="none" strike="noStrike"/>
          </a:p>
        </p:txBody>
      </p:sp>
      <p:sp>
        <p:nvSpPr>
          <p:cNvPr id="103" name="Google Shape;103;p4"/>
          <p:cNvSpPr/>
          <p:nvPr/>
        </p:nvSpPr>
        <p:spPr>
          <a:xfrm>
            <a:off x="4685467" y="2502337"/>
            <a:ext cx="3664863" cy="2413397"/>
          </a:xfrm>
          <a:prstGeom prst="roundRect">
            <a:avLst>
              <a:gd fmla="val 1410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"/>
          <p:cNvSpPr/>
          <p:nvPr/>
        </p:nvSpPr>
        <p:spPr>
          <a:xfrm>
            <a:off x="4912281" y="2729151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300"/>
              <a:buFont typeface="PT Serif"/>
              <a:buNone/>
            </a:pPr>
            <a:r>
              <a:rPr b="0" i="0" lang="en-US" sz="23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Mercados Eficientes</a:t>
            </a:r>
            <a:endParaRPr b="0" i="0" sz="2300" u="none" cap="none" strike="noStrike"/>
          </a:p>
        </p:txBody>
      </p:sp>
      <p:sp>
        <p:nvSpPr>
          <p:cNvPr id="105" name="Google Shape;105;p4"/>
          <p:cNvSpPr/>
          <p:nvPr/>
        </p:nvSpPr>
        <p:spPr>
          <a:xfrm>
            <a:off x="4912281" y="3237309"/>
            <a:ext cx="321123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Los mercados ajustan rápidamente y de forma automática para alcanzar el equilibrio.</a:t>
            </a:r>
            <a:endParaRPr b="0" i="0" sz="1750" u="none" cap="none" strike="noStrike"/>
          </a:p>
        </p:txBody>
      </p:sp>
      <p:sp>
        <p:nvSpPr>
          <p:cNvPr id="106" name="Google Shape;106;p4"/>
          <p:cNvSpPr/>
          <p:nvPr/>
        </p:nvSpPr>
        <p:spPr>
          <a:xfrm>
            <a:off x="793790" y="5142548"/>
            <a:ext cx="3664863" cy="2413397"/>
          </a:xfrm>
          <a:prstGeom prst="roundRect">
            <a:avLst>
              <a:gd fmla="val 1410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4"/>
          <p:cNvSpPr/>
          <p:nvPr/>
        </p:nvSpPr>
        <p:spPr>
          <a:xfrm>
            <a:off x="1020604" y="5369362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300"/>
              <a:buFont typeface="PT Serif"/>
              <a:buNone/>
            </a:pPr>
            <a:r>
              <a:rPr b="0" i="0" lang="en-US" sz="23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No Intervención</a:t>
            </a:r>
            <a:endParaRPr b="0" i="0" sz="2300" u="none" cap="none" strike="noStrike"/>
          </a:p>
        </p:txBody>
      </p:sp>
      <p:sp>
        <p:nvSpPr>
          <p:cNvPr id="108" name="Google Shape;108;p4"/>
          <p:cNvSpPr/>
          <p:nvPr/>
        </p:nvSpPr>
        <p:spPr>
          <a:xfrm>
            <a:off x="1020604" y="5877520"/>
            <a:ext cx="321123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El gobierno no debe intervenir en la economía, que se autorregula a través del mercado.</a:t>
            </a:r>
            <a:endParaRPr b="0" i="0" sz="1750" u="none" cap="none" strike="noStrike"/>
          </a:p>
        </p:txBody>
      </p:sp>
      <p:sp>
        <p:nvSpPr>
          <p:cNvPr id="109" name="Google Shape;109;p4"/>
          <p:cNvSpPr/>
          <p:nvPr/>
        </p:nvSpPr>
        <p:spPr>
          <a:xfrm>
            <a:off x="4685467" y="5142548"/>
            <a:ext cx="3664863" cy="2413397"/>
          </a:xfrm>
          <a:prstGeom prst="roundRect">
            <a:avLst>
              <a:gd fmla="val 1410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4912281" y="5369362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300"/>
              <a:buFont typeface="PT Serif"/>
              <a:buNone/>
            </a:pPr>
            <a:r>
              <a:rPr b="0" i="0" lang="en-US" sz="23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Flexibilidad de Precios</a:t>
            </a:r>
            <a:endParaRPr b="0" i="0" sz="2300" u="none" cap="none" strike="noStrike"/>
          </a:p>
        </p:txBody>
      </p:sp>
      <p:sp>
        <p:nvSpPr>
          <p:cNvPr id="111" name="Google Shape;111;p4"/>
          <p:cNvSpPr/>
          <p:nvPr/>
        </p:nvSpPr>
        <p:spPr>
          <a:xfrm>
            <a:off x="4912281" y="5877520"/>
            <a:ext cx="321123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Los precios y salarios se ajustan rápidamente para mantener el equilibrio.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7" name="Google Shape;11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/>
          <p:nvPr/>
        </p:nvSpPr>
        <p:spPr>
          <a:xfrm>
            <a:off x="6280190" y="1421130"/>
            <a:ext cx="6716316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4650"/>
              <a:buFont typeface="PT Serif"/>
              <a:buNone/>
            </a:pPr>
            <a:r>
              <a:rPr b="0" i="0" lang="en-US" sz="465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Críticas a la teoría clásica</a:t>
            </a:r>
            <a:endParaRPr b="0" i="0" sz="4650" u="none" cap="none" strike="noStrike"/>
          </a:p>
        </p:txBody>
      </p:sp>
      <p:sp>
        <p:nvSpPr>
          <p:cNvPr id="119" name="Google Shape;119;p5"/>
          <p:cNvSpPr/>
          <p:nvPr/>
        </p:nvSpPr>
        <p:spPr>
          <a:xfrm>
            <a:off x="6280190" y="2760702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6440091" y="2837140"/>
            <a:ext cx="190381" cy="3573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800"/>
              <a:buFont typeface="PT Serif"/>
              <a:buNone/>
            </a:pPr>
            <a:r>
              <a:rPr b="0" i="0" lang="en-US" sz="28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1</a:t>
            </a:r>
            <a:endParaRPr b="0" i="0" sz="2800" u="none" cap="none" strike="noStrike"/>
          </a:p>
        </p:txBody>
      </p:sp>
      <p:sp>
        <p:nvSpPr>
          <p:cNvPr id="121" name="Google Shape;121;p5"/>
          <p:cNvSpPr/>
          <p:nvPr/>
        </p:nvSpPr>
        <p:spPr>
          <a:xfrm>
            <a:off x="7017306" y="2760702"/>
            <a:ext cx="2927747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300"/>
              <a:buFont typeface="PT Serif"/>
              <a:buNone/>
            </a:pPr>
            <a:r>
              <a:rPr b="0" i="0" lang="en-US" sz="23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Falta de Realismo</a:t>
            </a:r>
            <a:endParaRPr b="0" i="0" sz="2300" u="none" cap="none" strike="noStrike"/>
          </a:p>
        </p:txBody>
      </p:sp>
      <p:sp>
        <p:nvSpPr>
          <p:cNvPr id="122" name="Google Shape;122;p5"/>
          <p:cNvSpPr/>
          <p:nvPr/>
        </p:nvSpPr>
        <p:spPr>
          <a:xfrm>
            <a:off x="7017306" y="3268861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Los supuestos de pleno empleo y flexibilidad de precios no se cumplen en la realidad.</a:t>
            </a:r>
            <a:endParaRPr b="0" i="0" sz="1750" u="none" cap="none" strike="noStrike"/>
          </a:p>
        </p:txBody>
      </p:sp>
      <p:sp>
        <p:nvSpPr>
          <p:cNvPr id="123" name="Google Shape;123;p5"/>
          <p:cNvSpPr/>
          <p:nvPr/>
        </p:nvSpPr>
        <p:spPr>
          <a:xfrm>
            <a:off x="10171867" y="2760702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"/>
          <p:cNvSpPr/>
          <p:nvPr/>
        </p:nvSpPr>
        <p:spPr>
          <a:xfrm>
            <a:off x="10331768" y="2837140"/>
            <a:ext cx="190381" cy="3573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800"/>
              <a:buFont typeface="PT Serif"/>
              <a:buNone/>
            </a:pPr>
            <a:r>
              <a:rPr b="0" i="0" lang="en-US" sz="28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2</a:t>
            </a:r>
            <a:endParaRPr b="0" i="0" sz="2800" u="none" cap="none" strike="noStrike"/>
          </a:p>
        </p:txBody>
      </p:sp>
      <p:sp>
        <p:nvSpPr>
          <p:cNvPr id="125" name="Google Shape;125;p5"/>
          <p:cNvSpPr/>
          <p:nvPr/>
        </p:nvSpPr>
        <p:spPr>
          <a:xfrm>
            <a:off x="10908983" y="2760702"/>
            <a:ext cx="2927747" cy="7441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300"/>
              <a:buFont typeface="PT Serif"/>
              <a:buNone/>
            </a:pPr>
            <a:r>
              <a:rPr b="0" i="0" lang="en-US" sz="23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Incapacidad de Explicar</a:t>
            </a:r>
            <a:endParaRPr b="0" i="0" sz="2300" u="none" cap="none" strike="noStrike"/>
          </a:p>
        </p:txBody>
      </p:sp>
      <p:sp>
        <p:nvSpPr>
          <p:cNvPr id="126" name="Google Shape;126;p5"/>
          <p:cNvSpPr/>
          <p:nvPr/>
        </p:nvSpPr>
        <p:spPr>
          <a:xfrm>
            <a:off x="10908983" y="3640931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La teoría clásica no logra explicar fenómenos como el desempleo y las fluctuaciones económicas.</a:t>
            </a:r>
            <a:endParaRPr b="0" i="0" sz="1750" u="none" cap="none" strike="noStrike"/>
          </a:p>
        </p:txBody>
      </p:sp>
      <p:sp>
        <p:nvSpPr>
          <p:cNvPr id="127" name="Google Shape;127;p5"/>
          <p:cNvSpPr/>
          <p:nvPr/>
        </p:nvSpPr>
        <p:spPr>
          <a:xfrm>
            <a:off x="6280190" y="5574506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"/>
          <p:cNvSpPr/>
          <p:nvPr/>
        </p:nvSpPr>
        <p:spPr>
          <a:xfrm>
            <a:off x="6440091" y="5650944"/>
            <a:ext cx="190381" cy="3573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800"/>
              <a:buFont typeface="PT Serif"/>
              <a:buNone/>
            </a:pPr>
            <a:r>
              <a:rPr b="0" i="0" lang="en-US" sz="28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3</a:t>
            </a:r>
            <a:endParaRPr b="0" i="0" sz="2800" u="none" cap="none" strike="noStrike"/>
          </a:p>
        </p:txBody>
      </p:sp>
      <p:sp>
        <p:nvSpPr>
          <p:cNvPr id="129" name="Google Shape;129;p5"/>
          <p:cNvSpPr/>
          <p:nvPr/>
        </p:nvSpPr>
        <p:spPr>
          <a:xfrm>
            <a:off x="7017306" y="5574506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300"/>
              <a:buFont typeface="PT Serif"/>
              <a:buNone/>
            </a:pPr>
            <a:r>
              <a:rPr b="0" i="0" lang="en-US" sz="230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Rigidez de Precios</a:t>
            </a:r>
            <a:endParaRPr b="0" i="0" sz="2300" u="none" cap="none" strike="noStrike"/>
          </a:p>
        </p:txBody>
      </p:sp>
      <p:sp>
        <p:nvSpPr>
          <p:cNvPr id="130" name="Google Shape;130;p5"/>
          <p:cNvSpPr/>
          <p:nvPr/>
        </p:nvSpPr>
        <p:spPr>
          <a:xfrm>
            <a:off x="7017306" y="6082665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Los precios y salarios no se ajustan tan rápidamente como predice la teoría clásica.</a:t>
            </a:r>
            <a:endParaRPr b="0" i="0" sz="1750" u="none" cap="none" strike="noStrike"/>
          </a:p>
        </p:txBody>
      </p:sp>
      <p:sp>
        <p:nvSpPr>
          <p:cNvPr id="131" name="Google Shape;131;p5"/>
          <p:cNvSpPr/>
          <p:nvPr/>
        </p:nvSpPr>
        <p:spPr>
          <a:xfrm>
            <a:off x="12645475" y="7512725"/>
            <a:ext cx="1984800" cy="71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7" name="Google Shape;13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838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6"/>
          <p:cNvSpPr/>
          <p:nvPr/>
        </p:nvSpPr>
        <p:spPr>
          <a:xfrm>
            <a:off x="6253282" y="602456"/>
            <a:ext cx="7610237" cy="1437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55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4500"/>
              <a:buFont typeface="PT Serif"/>
              <a:buNone/>
            </a:pPr>
            <a:r>
              <a:rPr b="0" i="0" lang="en-US" sz="450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Teoría keynesiana de los ciclos económicos</a:t>
            </a:r>
            <a:endParaRPr b="0" i="0" sz="4500" u="none" cap="none" strike="noStrike"/>
          </a:p>
        </p:txBody>
      </p:sp>
      <p:pic>
        <p:nvPicPr>
          <p:cNvPr descr="preencoded.png" id="139" name="Google Shape;139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3282" y="2368868"/>
            <a:ext cx="1095494" cy="1752838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6"/>
          <p:cNvSpPr/>
          <p:nvPr/>
        </p:nvSpPr>
        <p:spPr>
          <a:xfrm>
            <a:off x="7677388" y="2587943"/>
            <a:ext cx="2875836" cy="359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250"/>
              <a:buFont typeface="PT Serif"/>
              <a:buNone/>
            </a:pPr>
            <a:r>
              <a:rPr b="0" i="0" lang="en-US" sz="225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Demanda Agregada</a:t>
            </a:r>
            <a:endParaRPr b="0" i="0" sz="2250" u="none" cap="none" strike="noStrike"/>
          </a:p>
        </p:txBody>
      </p:sp>
      <p:sp>
        <p:nvSpPr>
          <p:cNvPr id="141" name="Google Shape;141;p6"/>
          <p:cNvSpPr/>
          <p:nvPr/>
        </p:nvSpPr>
        <p:spPr>
          <a:xfrm>
            <a:off x="7677388" y="3078718"/>
            <a:ext cx="6186130" cy="70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00"/>
              <a:buFont typeface="DM Sans"/>
              <a:buNone/>
            </a:pPr>
            <a:r>
              <a:rPr b="0" i="0" lang="en-US" sz="170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Los ciclos se deben a fluctuaciones en la demanda agregada, no a factores externos.</a:t>
            </a:r>
            <a:endParaRPr b="0" i="0" sz="1700" u="none" cap="none" strike="noStrike"/>
          </a:p>
        </p:txBody>
      </p:sp>
      <p:pic>
        <p:nvPicPr>
          <p:cNvPr descr="preencoded.png" id="142" name="Google Shape;142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53282" y="4121706"/>
            <a:ext cx="1095494" cy="175283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6"/>
          <p:cNvSpPr/>
          <p:nvPr/>
        </p:nvSpPr>
        <p:spPr>
          <a:xfrm>
            <a:off x="7677388" y="4340781"/>
            <a:ext cx="2875836" cy="359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250"/>
              <a:buFont typeface="PT Serif"/>
              <a:buNone/>
            </a:pPr>
            <a:r>
              <a:rPr b="0" i="0" lang="en-US" sz="225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Intervención Estatal</a:t>
            </a:r>
            <a:endParaRPr b="0" i="0" sz="2250" u="none" cap="none" strike="noStrike"/>
          </a:p>
        </p:txBody>
      </p:sp>
      <p:sp>
        <p:nvSpPr>
          <p:cNvPr id="144" name="Google Shape;144;p6"/>
          <p:cNvSpPr/>
          <p:nvPr/>
        </p:nvSpPr>
        <p:spPr>
          <a:xfrm>
            <a:off x="7677388" y="4831556"/>
            <a:ext cx="6186130" cy="70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00"/>
              <a:buFont typeface="DM Sans"/>
              <a:buNone/>
            </a:pPr>
            <a:r>
              <a:rPr b="0" i="0" lang="en-US" sz="170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El gobierno debe intervenir para estabilizar la economía y mantener el empleo.</a:t>
            </a:r>
            <a:endParaRPr b="0" i="0" sz="1700" u="none" cap="none" strike="noStrike"/>
          </a:p>
        </p:txBody>
      </p:sp>
      <p:pic>
        <p:nvPicPr>
          <p:cNvPr descr="preencoded.png" id="145" name="Google Shape;145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53282" y="5874544"/>
            <a:ext cx="1095494" cy="175283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6"/>
          <p:cNvSpPr/>
          <p:nvPr/>
        </p:nvSpPr>
        <p:spPr>
          <a:xfrm>
            <a:off x="7677388" y="6093619"/>
            <a:ext cx="2875836" cy="359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250"/>
              <a:buFont typeface="PT Serif"/>
              <a:buNone/>
            </a:pPr>
            <a:r>
              <a:rPr b="0" i="0" lang="en-US" sz="225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Rigidez de Precios</a:t>
            </a:r>
            <a:endParaRPr b="0" i="0" sz="2250" u="none" cap="none" strike="noStrike"/>
          </a:p>
        </p:txBody>
      </p:sp>
      <p:sp>
        <p:nvSpPr>
          <p:cNvPr id="147" name="Google Shape;147;p6"/>
          <p:cNvSpPr/>
          <p:nvPr/>
        </p:nvSpPr>
        <p:spPr>
          <a:xfrm>
            <a:off x="7677388" y="6584394"/>
            <a:ext cx="6186130" cy="70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00"/>
              <a:buFont typeface="DM Sans"/>
              <a:buNone/>
            </a:pPr>
            <a:r>
              <a:rPr b="0" i="0" lang="en-US" sz="170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Los precios y salarios no se ajustan rápidamente, lo que genera desequilibrios.</a:t>
            </a:r>
            <a:endParaRPr b="0" i="0" sz="1700" u="none" cap="none" strike="noStrike"/>
          </a:p>
        </p:txBody>
      </p:sp>
      <p:sp>
        <p:nvSpPr>
          <p:cNvPr id="148" name="Google Shape;148;p6"/>
          <p:cNvSpPr/>
          <p:nvPr/>
        </p:nvSpPr>
        <p:spPr>
          <a:xfrm>
            <a:off x="12645475" y="7512725"/>
            <a:ext cx="1984800" cy="71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4" name="Google Shape;15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7"/>
          <p:cNvSpPr/>
          <p:nvPr/>
        </p:nvSpPr>
        <p:spPr>
          <a:xfrm>
            <a:off x="6153745" y="674965"/>
            <a:ext cx="7809309" cy="12513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3900"/>
              <a:buFont typeface="PT Serif"/>
              <a:buNone/>
            </a:pPr>
            <a:r>
              <a:rPr b="0" i="0" lang="en-US" sz="390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Supuestos clave de la teoría keynesiana</a:t>
            </a:r>
            <a:endParaRPr b="0" i="0" sz="3900" u="none" cap="none" strike="noStrike"/>
          </a:p>
        </p:txBody>
      </p:sp>
      <p:pic>
        <p:nvPicPr>
          <p:cNvPr descr="preencoded.png" id="156" name="Google Shape;15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53745" y="2212300"/>
            <a:ext cx="476607" cy="476607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7"/>
          <p:cNvSpPr/>
          <p:nvPr/>
        </p:nvSpPr>
        <p:spPr>
          <a:xfrm>
            <a:off x="6153745" y="2879527"/>
            <a:ext cx="2502694" cy="312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950"/>
              <a:buFont typeface="PT Serif"/>
              <a:buNone/>
            </a:pPr>
            <a:r>
              <a:rPr b="0" i="0" lang="en-US" sz="195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Demanda Agregada</a:t>
            </a:r>
            <a:endParaRPr b="0" i="0" sz="1950" u="none" cap="none" strike="noStrike"/>
          </a:p>
        </p:txBody>
      </p:sp>
      <p:sp>
        <p:nvSpPr>
          <p:cNvPr id="158" name="Google Shape;158;p7"/>
          <p:cNvSpPr/>
          <p:nvPr/>
        </p:nvSpPr>
        <p:spPr>
          <a:xfrm>
            <a:off x="6153745" y="3306604"/>
            <a:ext cx="7809309" cy="305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500"/>
              <a:buFont typeface="DM Sans"/>
              <a:buNone/>
            </a:pPr>
            <a:r>
              <a:rPr b="0" i="0" lang="en-US" sz="150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La demanda agregada es el principal determinante del nivel de actividad económica.</a:t>
            </a:r>
            <a:endParaRPr b="0" i="0" sz="1500" u="none" cap="none" strike="noStrike"/>
          </a:p>
        </p:txBody>
      </p:sp>
      <p:pic>
        <p:nvPicPr>
          <p:cNvPr descr="preencoded.png" id="159" name="Google Shape;159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53745" y="4183737"/>
            <a:ext cx="476607" cy="476607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7"/>
          <p:cNvSpPr/>
          <p:nvPr/>
        </p:nvSpPr>
        <p:spPr>
          <a:xfrm>
            <a:off x="6153745" y="4850963"/>
            <a:ext cx="2502694" cy="312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950"/>
              <a:buFont typeface="PT Serif"/>
              <a:buNone/>
            </a:pPr>
            <a:r>
              <a:rPr b="0" i="0" lang="en-US" sz="195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Intervención Estatal</a:t>
            </a:r>
            <a:endParaRPr b="0" i="0" sz="1950" u="none" cap="none" strike="noStrike"/>
          </a:p>
        </p:txBody>
      </p:sp>
      <p:sp>
        <p:nvSpPr>
          <p:cNvPr id="161" name="Google Shape;161;p7"/>
          <p:cNvSpPr/>
          <p:nvPr/>
        </p:nvSpPr>
        <p:spPr>
          <a:xfrm>
            <a:off x="6153745" y="5278041"/>
            <a:ext cx="7809309" cy="305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500"/>
              <a:buFont typeface="DM Sans"/>
              <a:buNone/>
            </a:pPr>
            <a:r>
              <a:rPr b="0" i="0" lang="en-US" sz="150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El gobierno debe intervenir para estabilizar la economía y mantener el empleo.</a:t>
            </a:r>
            <a:endParaRPr b="0" i="0" sz="1500" u="none" cap="none" strike="noStrike"/>
          </a:p>
        </p:txBody>
      </p:sp>
      <p:pic>
        <p:nvPicPr>
          <p:cNvPr descr="preencoded.png" id="162" name="Google Shape;162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53745" y="6155174"/>
            <a:ext cx="476607" cy="476607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7"/>
          <p:cNvSpPr/>
          <p:nvPr/>
        </p:nvSpPr>
        <p:spPr>
          <a:xfrm>
            <a:off x="6153745" y="6822400"/>
            <a:ext cx="2502694" cy="312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950"/>
              <a:buFont typeface="PT Serif"/>
              <a:buNone/>
            </a:pPr>
            <a:r>
              <a:rPr b="0" i="0" lang="en-US" sz="1950" u="none" cap="none" strike="noStrike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Rigidez de Precios</a:t>
            </a:r>
            <a:endParaRPr b="0" i="0" sz="1950" u="none" cap="none" strike="noStrike"/>
          </a:p>
        </p:txBody>
      </p:sp>
      <p:sp>
        <p:nvSpPr>
          <p:cNvPr id="164" name="Google Shape;164;p7"/>
          <p:cNvSpPr/>
          <p:nvPr/>
        </p:nvSpPr>
        <p:spPr>
          <a:xfrm>
            <a:off x="6153745" y="7249477"/>
            <a:ext cx="7809309" cy="305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500"/>
              <a:buFont typeface="DM Sans"/>
              <a:buNone/>
            </a:pPr>
            <a:r>
              <a:rPr b="0" i="0" lang="en-US" sz="150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Los precios y salarios no se ajustan rápidamente a los cambios en la oferta y demanda.</a:t>
            </a:r>
            <a:endParaRPr b="0" i="0" sz="1500" u="none" cap="none" strike="noStrike"/>
          </a:p>
        </p:txBody>
      </p:sp>
      <p:sp>
        <p:nvSpPr>
          <p:cNvPr id="165" name="Google Shape;165;p7"/>
          <p:cNvSpPr/>
          <p:nvPr/>
        </p:nvSpPr>
        <p:spPr>
          <a:xfrm>
            <a:off x="12645475" y="7512725"/>
            <a:ext cx="1984800" cy="71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1" name="Google Shape;17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8"/>
          <p:cNvSpPr/>
          <p:nvPr/>
        </p:nvSpPr>
        <p:spPr>
          <a:xfrm>
            <a:off x="6272927" y="796409"/>
            <a:ext cx="7570946" cy="1474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4600"/>
              <a:buFont typeface="PT Serif"/>
              <a:buNone/>
            </a:pPr>
            <a:r>
              <a:rPr b="0" i="0" lang="en-US" sz="460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Diferencias entre las teorías clásica y keynesiana</a:t>
            </a:r>
            <a:endParaRPr b="0" i="0" sz="4600" u="none" cap="none" strike="noStrike"/>
          </a:p>
        </p:txBody>
      </p:sp>
      <p:sp>
        <p:nvSpPr>
          <p:cNvPr id="173" name="Google Shape;173;p8"/>
          <p:cNvSpPr/>
          <p:nvPr/>
        </p:nvSpPr>
        <p:spPr>
          <a:xfrm>
            <a:off x="6272927" y="2608183"/>
            <a:ext cx="7570946" cy="4824889"/>
          </a:xfrm>
          <a:prstGeom prst="roundRect">
            <a:avLst>
              <a:gd fmla="val 699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8"/>
          <p:cNvSpPr/>
          <p:nvPr/>
        </p:nvSpPr>
        <p:spPr>
          <a:xfrm>
            <a:off x="6280547" y="2615803"/>
            <a:ext cx="7555706" cy="172307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"/>
          <p:cNvSpPr/>
          <p:nvPr/>
        </p:nvSpPr>
        <p:spPr>
          <a:xfrm>
            <a:off x="6505218" y="2758202"/>
            <a:ext cx="3324701" cy="3595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Causas de los Ciclos</a:t>
            </a:r>
            <a:endParaRPr b="0" i="0" sz="1750" u="none" cap="none" strike="noStrike"/>
          </a:p>
        </p:txBody>
      </p:sp>
      <p:sp>
        <p:nvSpPr>
          <p:cNvPr id="176" name="Google Shape;176;p8"/>
          <p:cNvSpPr/>
          <p:nvPr/>
        </p:nvSpPr>
        <p:spPr>
          <a:xfrm>
            <a:off x="10286881" y="2758202"/>
            <a:ext cx="3324701" cy="1438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Factores externos (teoría clásica) vs. Fluctuaciones en la demanda agregada (teoría keynesiana)</a:t>
            </a:r>
            <a:endParaRPr b="0" i="0" sz="1750" u="none" cap="none" strike="noStrike"/>
          </a:p>
        </p:txBody>
      </p:sp>
      <p:sp>
        <p:nvSpPr>
          <p:cNvPr id="177" name="Google Shape;177;p8"/>
          <p:cNvSpPr/>
          <p:nvPr/>
        </p:nvSpPr>
        <p:spPr>
          <a:xfrm>
            <a:off x="6280547" y="4338876"/>
            <a:ext cx="7555706" cy="1363504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8"/>
          <p:cNvSpPr/>
          <p:nvPr/>
        </p:nvSpPr>
        <p:spPr>
          <a:xfrm>
            <a:off x="6505218" y="4481274"/>
            <a:ext cx="3324701" cy="3595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Papel del Gobierno</a:t>
            </a:r>
            <a:endParaRPr b="0" i="0" sz="1750" u="none" cap="none" strike="noStrike"/>
          </a:p>
        </p:txBody>
      </p:sp>
      <p:sp>
        <p:nvSpPr>
          <p:cNvPr id="179" name="Google Shape;179;p8"/>
          <p:cNvSpPr/>
          <p:nvPr/>
        </p:nvSpPr>
        <p:spPr>
          <a:xfrm>
            <a:off x="10286881" y="4481274"/>
            <a:ext cx="3324701" cy="10787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No intervención (teoría clásica) vs. Intervención para estabilizar la economía (teoría keynesiana)</a:t>
            </a:r>
            <a:endParaRPr b="0" i="0" sz="1750" u="none" cap="none" strike="noStrike"/>
          </a:p>
        </p:txBody>
      </p:sp>
      <p:sp>
        <p:nvSpPr>
          <p:cNvPr id="180" name="Google Shape;180;p8"/>
          <p:cNvSpPr/>
          <p:nvPr/>
        </p:nvSpPr>
        <p:spPr>
          <a:xfrm>
            <a:off x="6280547" y="5702379"/>
            <a:ext cx="7555706" cy="172307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"/>
          <p:cNvSpPr/>
          <p:nvPr/>
        </p:nvSpPr>
        <p:spPr>
          <a:xfrm>
            <a:off x="6505218" y="5844778"/>
            <a:ext cx="3324701" cy="3595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Flexibilidad de Precios</a:t>
            </a:r>
            <a:endParaRPr b="0" i="0" sz="1750" u="none" cap="none" strike="noStrike"/>
          </a:p>
        </p:txBody>
      </p:sp>
      <p:sp>
        <p:nvSpPr>
          <p:cNvPr id="182" name="Google Shape;182;p8"/>
          <p:cNvSpPr/>
          <p:nvPr/>
        </p:nvSpPr>
        <p:spPr>
          <a:xfrm>
            <a:off x="10286881" y="5844778"/>
            <a:ext cx="3324701" cy="1438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Precios y salarios flexibles (teoría clásica) vs. Rigidez de precios y salarios (teoría keynesiana)</a:t>
            </a:r>
            <a:endParaRPr b="0" i="0" sz="1750" u="none" cap="none" strike="noStrike"/>
          </a:p>
        </p:txBody>
      </p:sp>
      <p:sp>
        <p:nvSpPr>
          <p:cNvPr id="183" name="Google Shape;183;p8"/>
          <p:cNvSpPr/>
          <p:nvPr/>
        </p:nvSpPr>
        <p:spPr>
          <a:xfrm>
            <a:off x="12645475" y="7512725"/>
            <a:ext cx="1984800" cy="71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9" name="Google Shape;18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9"/>
          <p:cNvSpPr/>
          <p:nvPr/>
        </p:nvSpPr>
        <p:spPr>
          <a:xfrm>
            <a:off x="793790" y="2474595"/>
            <a:ext cx="7556421" cy="1488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4650"/>
              <a:buFont typeface="PT Serif"/>
              <a:buNone/>
            </a:pPr>
            <a:r>
              <a:rPr b="0" i="0" lang="en-US" sz="4650" u="none" cap="none" strike="noStrike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Conclusiones y perspectivas futuras</a:t>
            </a:r>
            <a:endParaRPr b="0" i="0" sz="4650" u="none" cap="none" strike="noStrike"/>
          </a:p>
        </p:txBody>
      </p:sp>
      <p:sp>
        <p:nvSpPr>
          <p:cNvPr id="191" name="Google Shape;191;p9"/>
          <p:cNvSpPr/>
          <p:nvPr/>
        </p:nvSpPr>
        <p:spPr>
          <a:xfrm>
            <a:off x="793790" y="4303276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Si bien las teorías clásica y keynesiana difieren en sus enfoques, ambas siguen influyendo en el debate económico actual. La comprensión de estos marcos teóricos es fundamental para analizar y responder a los desafíos económicos del mundo moderno.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2024-11-04T14:06:31Z</dcterms:created>
  <dc:creator>PptxGenJS</dc:creator>
</cp:coreProperties>
</file>